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1" r:id="rId4"/>
    <p:sldId id="272" r:id="rId5"/>
    <p:sldId id="263" r:id="rId6"/>
    <p:sldId id="264" r:id="rId7"/>
    <p:sldId id="262" r:id="rId8"/>
    <p:sldId id="273" r:id="rId9"/>
    <p:sldId id="265" r:id="rId10"/>
    <p:sldId id="266" r:id="rId11"/>
    <p:sldId id="267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10015538" cy="688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5" autoAdjust="0"/>
    <p:restoredTop sz="94701" autoAdjust="0"/>
  </p:normalViewPr>
  <p:slideViewPr>
    <p:cSldViewPr snapToGrid="0">
      <p:cViewPr varScale="1">
        <p:scale>
          <a:sx n="108" d="100"/>
          <a:sy n="108" d="100"/>
        </p:scale>
        <p:origin x="7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A55A0AAA-E21E-4B41-9974-EEE09C10C6B8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3FED715-9D14-45FD-9A56-357E7A0559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151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F353DE6F-BF61-44E0-AA3F-F65ED5262C72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290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1554" y="3311872"/>
            <a:ext cx="8012430" cy="2709714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16ECCCB-DC83-43AF-8D5E-EECF22EFCA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66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25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10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7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15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93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5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7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96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5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2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2.staticflickr.com/4/3683/12780929034_38642810ba_h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55773" y="3021863"/>
            <a:ext cx="2201779" cy="58555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4707-FF7E-46C4-96C2-140C8666D8BE}" type="datetimeFigureOut">
              <a:rPr lang="cs-CZ" smtClean="0"/>
              <a:pPr/>
              <a:t>17.10.2022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8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cs-CZ" sz="5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PŘEDSTAVUJEME</a:t>
            </a:r>
            <a:b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STŘEDNÍ ODBORNÉ UČILIŠTĚ ELEKTROTECHNICKÉ</a:t>
            </a:r>
            <a:b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PLZNI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souepl.cz/wp-content/uploads/2014/09/logo_stre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251" y="3509963"/>
            <a:ext cx="2563241" cy="28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67726"/>
      </p:ext>
    </p:extLst>
  </p:cSld>
  <p:clrMapOvr>
    <a:masterClrMapping/>
  </p:clrMapOvr>
  <p:transition spd="slow"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Ukončení studia: </a:t>
            </a:r>
            <a:r>
              <a:rPr lang="cs-CZ" sz="3200" dirty="0"/>
              <a:t>vykonáním závěrečné zkoušky, </a:t>
            </a:r>
            <a:br>
              <a:rPr lang="cs-CZ" sz="3200" dirty="0"/>
            </a:br>
            <a:r>
              <a:rPr lang="cs-CZ" sz="3200" dirty="0"/>
              <a:t>úspěšný absolvent obdrží výuční list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Možnosti dalšího vzdělávání: </a:t>
            </a:r>
            <a:r>
              <a:rPr lang="cs-CZ" sz="3200" dirty="0"/>
              <a:t>nástavbové studium</a:t>
            </a:r>
          </a:p>
        </p:txBody>
      </p:sp>
    </p:spTree>
    <p:extLst>
      <p:ext uri="{BB962C8B-B14F-4D97-AF65-F5344CB8AC3E}">
        <p14:creationId xmlns:p14="http://schemas.microsoft.com/office/powerpoint/2010/main" val="4144185358"/>
      </p:ext>
    </p:extLst>
  </p:cSld>
  <p:clrMapOvr>
    <a:masterClrMapping/>
  </p:clrMapOvr>
  <p:transition spd="slow" advTm="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Nástavbové studium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312310"/>
            <a:ext cx="118510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26-41-L/52 Provozní elektrotechnika – denní i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23-43-L/51 Provozní technika –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denní studium 2 roky, dálkové studium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absolventy tříletých učebních oborů </a:t>
            </a:r>
            <a:br>
              <a:rPr lang="cs-CZ" sz="3200" dirty="0"/>
            </a:br>
            <a:r>
              <a:rPr lang="cs-CZ" sz="3200" dirty="0"/>
              <a:t>strojní (provozní technika) nebo </a:t>
            </a:r>
            <a:r>
              <a:rPr lang="cs-CZ" sz="3200" dirty="0" err="1"/>
              <a:t>elektro</a:t>
            </a:r>
            <a:r>
              <a:rPr lang="cs-CZ" sz="3200" dirty="0"/>
              <a:t> (provozní elektrotechnika)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/>
              <a:t>Ukončení studia </a:t>
            </a:r>
            <a:r>
              <a:rPr lang="cs-CZ" sz="3200" dirty="0"/>
              <a:t>vykonáním maturitní zkoušky, úspěšný absolvent získá maturitní vysvědčení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40963" y="2700934"/>
            <a:ext cx="11608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u="sng" dirty="0"/>
          </a:p>
        </p:txBody>
      </p:sp>
    </p:spTree>
    <p:extLst>
      <p:ext uri="{BB962C8B-B14F-4D97-AF65-F5344CB8AC3E}">
        <p14:creationId xmlns:p14="http://schemas.microsoft.com/office/powerpoint/2010/main" val="3125773631"/>
      </p:ext>
    </p:extLst>
  </p:cSld>
  <p:clrMapOvr>
    <a:masterClrMapping/>
  </p:clrMapOvr>
  <p:transition spd="slow" advTm="9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37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získání odborné způsobilosti v elektrotechnice vykonáním příslušné zkoušky (</a:t>
            </a:r>
            <a:r>
              <a:rPr lang="cs-CZ" sz="3200"/>
              <a:t>dříve vyhláška 50)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studovat Cisco </a:t>
            </a:r>
            <a:r>
              <a:rPr lang="cs-CZ" sz="3200" dirty="0" err="1"/>
              <a:t>Networking</a:t>
            </a:r>
            <a:r>
              <a:rPr lang="cs-CZ" sz="3200" dirty="0"/>
              <a:t> </a:t>
            </a:r>
            <a:r>
              <a:rPr lang="cs-CZ" sz="3200" dirty="0" err="1"/>
              <a:t>Academy</a:t>
            </a:r>
            <a:r>
              <a:rPr lang="cs-CZ" sz="3200" dirty="0"/>
              <a:t> Program </a:t>
            </a:r>
            <a:br>
              <a:rPr lang="cs-CZ" sz="3200" dirty="0"/>
            </a:br>
            <a:r>
              <a:rPr lang="cs-CZ" sz="3200" dirty="0"/>
              <a:t>a získat certifikát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získat ECDL - </a:t>
            </a:r>
            <a:r>
              <a:rPr lang="cs-CZ" sz="3200" dirty="0" err="1"/>
              <a:t>European</a:t>
            </a:r>
            <a:r>
              <a:rPr lang="cs-CZ" sz="3200" dirty="0"/>
              <a:t> </a:t>
            </a:r>
            <a:r>
              <a:rPr lang="cs-CZ" sz="3200" dirty="0" err="1"/>
              <a:t>Computer</a:t>
            </a:r>
            <a:r>
              <a:rPr lang="cs-CZ" sz="3200" dirty="0"/>
              <a:t> </a:t>
            </a:r>
            <a:r>
              <a:rPr lang="cs-CZ" sz="3200" dirty="0" err="1"/>
              <a:t>Driving</a:t>
            </a:r>
            <a:r>
              <a:rPr lang="cs-CZ" sz="3200" dirty="0"/>
              <a:t> Licence</a:t>
            </a:r>
            <a:br>
              <a:rPr lang="cs-CZ" sz="3200" dirty="0"/>
            </a:br>
            <a:r>
              <a:rPr lang="cs-CZ" sz="3200" dirty="0"/>
              <a:t>celosvětově rozšířený vzdělávací koncept v oblasti počítačové</a:t>
            </a:r>
            <a:br>
              <a:rPr lang="cs-CZ" sz="3200" dirty="0"/>
            </a:br>
            <a:r>
              <a:rPr lang="cs-CZ" sz="3200" dirty="0"/>
              <a:t>       (digitální) gramotnosti a digitálních znalostí a dovedností</a:t>
            </a:r>
          </a:p>
        </p:txBody>
      </p:sp>
      <p:pic>
        <p:nvPicPr>
          <p:cNvPr id="2050" name="Picture 2" descr="http://hbas.edu/wp-content/uploads/2015/07/1024px-Cisco_academ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331" y="2799095"/>
            <a:ext cx="1462205" cy="1462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9192" y="5840228"/>
            <a:ext cx="2200000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4193"/>
      </p:ext>
    </p:extLst>
  </p:cSld>
  <p:clrMapOvr>
    <a:masterClrMapping/>
  </p:clrMapOvr>
  <p:transition spd="slow" advTm="8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2532" y="1348661"/>
            <a:ext cx="114604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Perspektivní uplatnění na trhu práce </a:t>
            </a:r>
            <a:br>
              <a:rPr lang="cs-CZ" sz="3200" dirty="0"/>
            </a:br>
            <a:r>
              <a:rPr lang="cs-CZ" sz="3200" dirty="0"/>
              <a:t>(naši absolventi nejsou trvale evidováni na Úřadu práce v Plzni)</a:t>
            </a:r>
          </a:p>
        </p:txBody>
      </p:sp>
      <p:pic>
        <p:nvPicPr>
          <p:cNvPr id="3074" name="Picture 2" descr="http://www.zivefirmy.cz/media/fotos/19245/sou-elektrotechnicke_max44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927" y="4634303"/>
            <a:ext cx="8221777" cy="183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5600" y="3072825"/>
            <a:ext cx="113665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Kvalitní přípravu na společnou část maturitní zkoušky 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10691260"/>
      </p:ext>
    </p:extLst>
  </p:cSld>
  <p:clrMapOvr>
    <a:masterClrMapping/>
  </p:clrMapOvr>
  <p:transition spd="slow" advTm="7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1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Vykonávání odborné praxe nejen na vlastních pracovištích, </a:t>
            </a:r>
            <a:br>
              <a:rPr lang="cs-CZ" sz="3200" dirty="0"/>
            </a:br>
            <a:r>
              <a:rPr lang="cs-CZ" sz="3200" dirty="0"/>
              <a:t>ale i v provozu spolupracujících firem nebo firem dle vlastního výběru (po domluvě)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Při neúspěchu ve studiu čtyřletého studijního oboru možnost přestupu na tříletý učební obor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 skončení tříletého učebního oboru pokračovat </a:t>
            </a:r>
            <a:br>
              <a:rPr lang="cs-CZ" sz="3200" dirty="0"/>
            </a:br>
            <a:r>
              <a:rPr lang="cs-CZ" sz="3200" dirty="0"/>
              <a:t>         		v denním nástavbovém nebo v dálkovém studiu </a:t>
            </a:r>
            <a:br>
              <a:rPr lang="cs-CZ" sz="3200" dirty="0"/>
            </a:br>
            <a:r>
              <a:rPr lang="cs-CZ" sz="3200" dirty="0"/>
              <a:t>         			a získat maturitu</a:t>
            </a:r>
          </a:p>
        </p:txBody>
      </p:sp>
    </p:spTree>
    <p:extLst>
      <p:ext uri="{BB962C8B-B14F-4D97-AF65-F5344CB8AC3E}">
        <p14:creationId xmlns:p14="http://schemas.microsoft.com/office/powerpoint/2010/main" val="1864569752"/>
      </p:ext>
    </p:extLst>
  </p:cSld>
  <p:clrMapOvr>
    <a:masterClrMapping/>
  </p:clrMapOvr>
  <p:transition spd="slow" advTm="9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Účast na zahraničních stážích v rámci projektů Erasmus+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Zapojení nadaných žáků do různých soutěží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Konzultace s výchovným poradcem a výuku dle individuálního vzdělávacího plánu (žáci se specifickými potřebami)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Získat finanční ohodnocení v rámci produktivní činnosti </a:t>
            </a:r>
            <a:br>
              <a:rPr lang="cs-CZ" sz="3200" dirty="0"/>
            </a:br>
            <a:r>
              <a:rPr lang="cs-CZ" sz="3200" dirty="0"/>
              <a:t>při praktickém vyučování</a:t>
            </a:r>
          </a:p>
        </p:txBody>
      </p:sp>
    </p:spTree>
    <p:extLst>
      <p:ext uri="{BB962C8B-B14F-4D97-AF65-F5344CB8AC3E}">
        <p14:creationId xmlns:p14="http://schemas.microsoft.com/office/powerpoint/2010/main" val="2883012473"/>
      </p:ext>
    </p:extLst>
  </p:cSld>
  <p:clrMapOvr>
    <a:masterClrMapping/>
  </p:clrMapOvr>
  <p:transition spd="slow" advTm="8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se setkají se zařízeními jako například síťové prvky CISCO, sběrnicové a radiofrekvenční systémy, robotika, návrhové a simulační softwary, 3D technologie apod.</a:t>
            </a:r>
          </a:p>
        </p:txBody>
      </p:sp>
      <p:pic>
        <p:nvPicPr>
          <p:cNvPr id="4098" name="Picture 2" descr="http://mms.businesswire.com/media/20140327006403/en/399340/5/Eaton_PBW_Lit_PMS300_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32" y="4010944"/>
            <a:ext cx="3732313" cy="13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alypso.com/uploads/logos/Logo-Sieme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764" y="4672225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lms.cz/obrazky/elektronika/logo-krok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17" y="4877316"/>
            <a:ext cx="1519684" cy="17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thumb/6/64/Cisco_logo.svg/2000px-Cisco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56" y="3834981"/>
            <a:ext cx="2255236" cy="12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ndm.net/lan/images/stories/cisco/routers/Cisco-2801-Integrated-Services-Rou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103" y="3834981"/>
            <a:ext cx="3643915" cy="1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36983"/>
      </p:ext>
    </p:extLst>
  </p:cSld>
  <p:clrMapOvr>
    <a:masterClrMapping/>
  </p:clrMapOvr>
  <p:transition spd="slow" advTm="7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c.oit.gatech.edu/sites/default/files/demo2015/microsof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259" y="4300983"/>
            <a:ext cx="4069584" cy="14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mohou pracovat ve vybavených počítačových učebnách, včetně učebny vybavené počítači firmy Apple a setkají se </a:t>
            </a:r>
            <a:br>
              <a:rPr lang="cs-CZ" sz="3200" dirty="0"/>
            </a:br>
            <a:r>
              <a:rPr lang="cs-CZ" sz="3200" dirty="0"/>
              <a:t>a naučí se používat aktuální software jako například Operační systémy Windows, Microsoft Office, </a:t>
            </a:r>
            <a:r>
              <a:rPr lang="cs-CZ" sz="3200" dirty="0" err="1"/>
              <a:t>AutoCAD</a:t>
            </a:r>
            <a:r>
              <a:rPr lang="cs-CZ" sz="3200" dirty="0"/>
              <a:t>, </a:t>
            </a:r>
            <a:r>
              <a:rPr lang="cs-CZ" sz="3200" dirty="0" err="1"/>
              <a:t>ProfiCAD</a:t>
            </a:r>
            <a:r>
              <a:rPr lang="cs-CZ" sz="3200" dirty="0"/>
              <a:t>, </a:t>
            </a:r>
            <a:r>
              <a:rPr lang="cs-CZ" sz="3200" dirty="0" err="1"/>
              <a:t>Multisim</a:t>
            </a:r>
            <a:r>
              <a:rPr lang="cs-CZ" sz="3200" dirty="0"/>
              <a:t>, Všemi deseti, </a:t>
            </a:r>
            <a:r>
              <a:rPr lang="cs-CZ" sz="3200" dirty="0" err="1"/>
              <a:t>Zoner</a:t>
            </a:r>
            <a:r>
              <a:rPr lang="cs-CZ" sz="3200" dirty="0"/>
              <a:t> </a:t>
            </a:r>
            <a:r>
              <a:rPr lang="cs-CZ" sz="3200" dirty="0" err="1"/>
              <a:t>Photo</a:t>
            </a:r>
            <a:r>
              <a:rPr lang="cs-CZ" sz="3200" dirty="0"/>
              <a:t> Studio</a:t>
            </a:r>
          </a:p>
        </p:txBody>
      </p:sp>
      <p:pic>
        <p:nvPicPr>
          <p:cNvPr id="7172" name="Picture 4" descr="http://www.underconsideration.com/brandnew/archives/autodesk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259" y="5759891"/>
            <a:ext cx="3911928" cy="7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inemantech.com/uploads/common/NI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237" y="4872627"/>
            <a:ext cx="3502025" cy="8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proficad.com/img/logo/logo-6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595" y="5790286"/>
            <a:ext cx="3281308" cy="7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upload.wikimedia.org/wikipedia/commons/thumb/f/fa/Apple_logo_black.svg/2000px-Apple_logo_blac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114" y="4999328"/>
            <a:ext cx="1521125" cy="15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ACE32F-0B0E-324D-57E4-3568B9194D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10" y="3638201"/>
            <a:ext cx="9482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7467"/>
      </p:ext>
    </p:extLst>
  </p:cSld>
  <p:clrMapOvr>
    <a:masterClrMapping/>
  </p:clrMapOvr>
  <p:transition spd="slow" advTm="8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 – ZÍSKAT PRAKTICKÉ ZKUŠENOSTI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84" y="2235583"/>
            <a:ext cx="4914426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2277" y="2235583"/>
            <a:ext cx="4974449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2612829"/>
      </p:ext>
    </p:extLst>
  </p:cSld>
  <p:clrMapOvr>
    <a:masterClrMapping/>
  </p:clrMapOvr>
  <p:transition spd="slow" advTm="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ŠKOLA UMOŽŇUJE – ZÍSKAT PRAKTICKÉ DOVEDNOSTI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424" y="2235583"/>
            <a:ext cx="4894865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6673" y="2235583"/>
            <a:ext cx="4680988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143" y="3756463"/>
            <a:ext cx="4352925" cy="2876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5289115"/>
      </p:ext>
    </p:extLst>
  </p:cSld>
  <p:clrMapOvr>
    <a:masterClrMapping/>
  </p:clrMapOvr>
  <p:transition spd="slow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/>
          </a:bodyPr>
          <a:lstStyle/>
          <a:p>
            <a:r>
              <a:rPr lang="cs-CZ" sz="8800" dirty="0">
                <a:solidFill>
                  <a:srgbClr val="002060"/>
                </a:solidFill>
              </a:rPr>
              <a:t>TECHNIK SE UPLATNÍ!</a:t>
            </a:r>
            <a:endParaRPr lang="cs-CZ" sz="115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pixabay.com/static/uploads/photo/2013/11/20/09/35/cogs-213655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16442">
            <a:off x="8089791" y="3847220"/>
            <a:ext cx="2303846" cy="28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8/88/Three-pole_pair_motor_(Rankin_Kennedy,_Electrical_Installations,_Vol_III,_190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895" y="416988"/>
            <a:ext cx="2366566" cy="22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c/c4/Coerper_synchronous_motor_(Rankin_Kennedy,_Electrical_Installations,_Vol_III,_190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67739" y="154325"/>
            <a:ext cx="2697984" cy="27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b/be/Bipolar_transistor_amplifier_-_emitor.svg/400px-Bipolar_transistor_amplifier_-_emitor.svg.png"/>
          <p:cNvPicPr>
            <a:picLocks noChangeAspect="1" noChangeArrowheads="1"/>
          </p:cNvPicPr>
          <p:nvPr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974">
            <a:off x="695832" y="635815"/>
            <a:ext cx="3123198" cy="15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86913"/>
      </p:ext>
    </p:extLst>
  </p:cSld>
  <p:clrMapOvr>
    <a:masterClrMapping/>
  </p:clrMapOvr>
  <p:transition spd="slow" advTm="5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 areálu školy je i DM, školní jídelna, dílny odborného výcviku, </a:t>
            </a:r>
            <a:br>
              <a:rPr lang="cs-CZ" sz="3200" dirty="0"/>
            </a:br>
            <a:r>
              <a:rPr lang="cs-CZ" sz="3200" dirty="0"/>
              <a:t>dvě tělocvičny, venkovní hřiště a moderní atletický stadion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Výuka odborného výcviku probíhá v moderně zařízených laboratořích a dílnách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jsou bezplatně vybaveni osobními a ochrannými prostředky </a:t>
            </a:r>
            <a:br>
              <a:rPr lang="cs-CZ" sz="3200" dirty="0"/>
            </a:br>
            <a:r>
              <a:rPr lang="cs-CZ" sz="3200" dirty="0"/>
              <a:t>a nářadím pro odborný výcvik  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Perspektiva dobrého zaměstnání</a:t>
            </a:r>
          </a:p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442943"/>
      </p:ext>
    </p:extLst>
  </p:cSld>
  <p:clrMapOvr>
    <a:masterClrMapping/>
  </p:clrMapOvr>
  <p:transition spd="slow" advTm="8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Ubytování v DM je zajištěno v pokojích </a:t>
            </a:r>
            <a:br>
              <a:rPr lang="cs-CZ" sz="3200" dirty="0"/>
            </a:br>
            <a:r>
              <a:rPr lang="cs-CZ" sz="3200" dirty="0"/>
              <a:t>tzv. buňkového typu s připojením na internet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Ve škole je vysokorychlostní internet a </a:t>
            </a:r>
            <a:r>
              <a:rPr lang="cs-CZ" sz="3200" dirty="0" err="1"/>
              <a:t>wi-fi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Zapůjčení učebnic za poplatek 200 Kč na školní rok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Ve školní jídelně možnost výběru ze dvou jídel, </a:t>
            </a:r>
            <a:br>
              <a:rPr lang="cs-CZ" sz="3200" dirty="0"/>
            </a:br>
            <a:r>
              <a:rPr lang="cs-CZ" sz="3200" dirty="0"/>
              <a:t>pro ubytované zajištění snídaně i večeře za výhodnou cenu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Výhodná poloha školy z hlediska dopravního </a:t>
            </a:r>
            <a:br>
              <a:rPr lang="cs-CZ" sz="3200" dirty="0"/>
            </a:br>
            <a:r>
              <a:rPr lang="cs-CZ" sz="3200" dirty="0"/>
              <a:t>spojení z vlakového nebo autobusového nádraží</a:t>
            </a:r>
          </a:p>
        </p:txBody>
      </p:sp>
    </p:spTree>
    <p:extLst>
      <p:ext uri="{BB962C8B-B14F-4D97-AF65-F5344CB8AC3E}">
        <p14:creationId xmlns:p14="http://schemas.microsoft.com/office/powerpoint/2010/main" val="3451326515"/>
      </p:ext>
    </p:extLst>
  </p:cSld>
  <p:clrMapOvr>
    <a:masterClrMapping/>
  </p:clrMapOvr>
  <p:transition spd="slow" advTm="9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668627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SOUE Plzeň </a:t>
            </a:r>
            <a:b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znalosti a dovednosti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6" name="Picture 4" descr="http://www.travelguide.cz/Facilities/HG/Full/369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105" y="2360287"/>
            <a:ext cx="3590334" cy="38467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8" y="2429406"/>
            <a:ext cx="4887578" cy="27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13404"/>
      </p:ext>
    </p:extLst>
  </p:cSld>
  <p:clrMapOvr>
    <a:masterClrMapping/>
  </p:clrMapOvr>
  <p:transition spd="slow" advTm="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maturitou</a:t>
            </a:r>
            <a:endParaRPr lang="cs-CZ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209" y="1564561"/>
            <a:ext cx="12018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26-45-M/01 	Telekomunikace – internet věcí, chytrá domácnost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18-20-M/01 	Informační technologie – IT v komerční praxi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26-41-L/01 	Mechanik elektrotechnik (silnoproudá zařízení,      </a:t>
            </a:r>
          </a:p>
          <a:p>
            <a:pPr marL="361950" indent="-361950">
              <a:lnSpc>
                <a:spcPct val="150000"/>
              </a:lnSpc>
              <a:tabLst>
                <a:tab pos="2506663" algn="l"/>
              </a:tabLst>
            </a:pPr>
            <a:r>
              <a:rPr lang="cs-CZ" sz="3200" dirty="0"/>
              <a:t>                           elektronická zařízení, informační technologie) 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39-41-L/02 	Mechanik instalatérských a elektrotechnických zařízení</a:t>
            </a:r>
          </a:p>
        </p:txBody>
      </p:sp>
    </p:spTree>
    <p:extLst>
      <p:ext uri="{BB962C8B-B14F-4D97-AF65-F5344CB8AC3E}">
        <p14:creationId xmlns:p14="http://schemas.microsoft.com/office/powerpoint/2010/main" val="2939831658"/>
      </p:ext>
    </p:extLst>
  </p:cSld>
  <p:clrMapOvr>
    <a:masterClrMapping/>
  </p:clrMapOvr>
  <p:transition spd="slow" advTm="8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859" y="365125"/>
            <a:ext cx="116082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</a:t>
            </a:r>
            <a:b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do 1. ročníku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958711"/>
            <a:ext cx="118510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Telekomunikace – internet věcí, chytrá domácnost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Informační technologie – IT v komerční praxi	</a:t>
            </a:r>
            <a:r>
              <a:rPr lang="cs-CZ" sz="3200" b="1" dirty="0"/>
              <a:t>60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Mechanik elektrotechnik	</a:t>
            </a:r>
            <a:r>
              <a:rPr lang="cs-CZ" sz="3200" b="1" dirty="0"/>
              <a:t>90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Mechanik instalatérských a elektrotechnických zařízení	</a:t>
            </a:r>
            <a:r>
              <a:rPr lang="cs-CZ" sz="3200" b="1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12232910"/>
      </p:ext>
    </p:extLst>
  </p:cSld>
  <p:clrMapOvr>
    <a:masterClrMapping/>
  </p:clrMapOvr>
  <p:transition spd="slow" advTm="8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67054"/>
            <a:ext cx="11608229" cy="107266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9558" y="1239715"/>
            <a:ext cx="11851037" cy="545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4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kteří ukončí 9. třídu </a:t>
            </a:r>
            <a:br>
              <a:rPr lang="cs-CZ" sz="3200" dirty="0"/>
            </a:br>
            <a:r>
              <a:rPr lang="cs-CZ" sz="3200" dirty="0"/>
              <a:t>základní školy s dobrými studijními výsledky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1. března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cs-CZ" sz="3200" dirty="0"/>
              <a:t>Jednotné přijímací zkoušky z matematiky a českého jazyka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školy (žák musí prospět v 1. pololetí 8. a 9. třídy);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a výkonu povolání (kromě oboru Informační technologie).</a:t>
            </a:r>
          </a:p>
        </p:txBody>
      </p:sp>
    </p:spTree>
    <p:extLst>
      <p:ext uri="{BB962C8B-B14F-4D97-AF65-F5344CB8AC3E}">
        <p14:creationId xmlns:p14="http://schemas.microsoft.com/office/powerpoint/2010/main" val="3212674719"/>
      </p:ext>
    </p:extLst>
  </p:cSld>
  <p:clrMapOvr>
    <a:masterClrMapping/>
  </p:clrMapOvr>
  <p:transition spd="slow" advTm="9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Ukončení studia: </a:t>
            </a:r>
            <a:r>
              <a:rPr lang="cs-CZ" sz="3200" dirty="0"/>
              <a:t>vykonáním maturitní zkoušky, </a:t>
            </a:r>
            <a:br>
              <a:rPr lang="cs-CZ" sz="3200" dirty="0"/>
            </a:br>
            <a:r>
              <a:rPr lang="cs-CZ" sz="3200" dirty="0"/>
              <a:t>úspěšný absolvent získá maturitní vysvědčení, </a:t>
            </a:r>
            <a:br>
              <a:rPr lang="cs-CZ" sz="3200" dirty="0"/>
            </a:br>
            <a:r>
              <a:rPr lang="cs-CZ" sz="3200" dirty="0"/>
              <a:t>u oboru Mechanik elektrotechnik a Mechanik instalatérských a elektrotechnických zařízení </a:t>
            </a:r>
            <a:r>
              <a:rPr lang="cs-CZ" sz="3200" b="1" dirty="0"/>
              <a:t>včetně získání výučního listu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Možnosti dalšího vzdělávání</a:t>
            </a:r>
            <a:r>
              <a:rPr lang="cs-CZ" sz="3200" dirty="0">
                <a:solidFill>
                  <a:srgbClr val="002060"/>
                </a:solidFill>
              </a:rPr>
              <a:t>: </a:t>
            </a:r>
            <a:r>
              <a:rPr lang="cs-CZ" sz="3200" dirty="0"/>
              <a:t>studium na vysokých a vyšších odborných školách</a:t>
            </a:r>
          </a:p>
        </p:txBody>
      </p:sp>
    </p:spTree>
    <p:extLst>
      <p:ext uri="{BB962C8B-B14F-4D97-AF65-F5344CB8AC3E}">
        <p14:creationId xmlns:p14="http://schemas.microsoft.com/office/powerpoint/2010/main" val="1433826246"/>
      </p:ext>
    </p:extLst>
  </p:cSld>
  <p:clrMapOvr>
    <a:masterClrMapping/>
  </p:clrMapOvr>
  <p:transition spd="slow" advTm="8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26-52-H/01 	Elektromechanik pro zařízení a přístroje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26-51-H/01 	Elektrikář  (slaboproud)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26-51-H/02 	Elektrikář  silnoproud</a:t>
            </a:r>
          </a:p>
        </p:txBody>
      </p:sp>
    </p:spTree>
    <p:extLst>
      <p:ext uri="{BB962C8B-B14F-4D97-AF65-F5344CB8AC3E}">
        <p14:creationId xmlns:p14="http://schemas.microsoft.com/office/powerpoint/2010/main" val="681508240"/>
      </p:ext>
    </p:extLst>
  </p:cSld>
  <p:clrMapOvr>
    <a:masterClrMapping/>
  </p:clrMapOvr>
  <p:transition spd="slow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763" y="809625"/>
            <a:ext cx="11608229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 – </a:t>
            </a:r>
            <a:b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do 1. ročníku</a:t>
            </a:r>
            <a:endParaRPr lang="cs-CZ" sz="4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0963" y="256831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26-52-H/01 	Elektromechanik pro zařízení a přístroje	</a:t>
            </a:r>
            <a:r>
              <a:rPr lang="cs-CZ" sz="3200" b="1" dirty="0"/>
              <a:t>30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26-51-H/01 	Elektrikář  (slaboproud)	</a:t>
            </a:r>
            <a:r>
              <a:rPr lang="cs-CZ" sz="3200" b="1" dirty="0"/>
              <a:t>45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26-51-H/02 	Elektrikář  silnoproud	</a:t>
            </a:r>
            <a:r>
              <a:rPr lang="cs-CZ" sz="3200" b="1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614332384"/>
      </p:ext>
    </p:extLst>
  </p:cSld>
  <p:clrMapOvr>
    <a:masterClrMapping/>
  </p:clrMapOvr>
  <p:transition spd="slow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545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</a:t>
            </a:r>
            <a:br>
              <a:rPr lang="cs-CZ" sz="3200" dirty="0"/>
            </a:br>
            <a:r>
              <a:rPr lang="cs-CZ" sz="3200" dirty="0"/>
              <a:t>kteří úspěšně ukončí 9. třídu základní školy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1. března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Přijímací zkoušky: bez přijímacích zkoušek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školy (žák musí prospět v 1. pololetí 8. a 9. třídy)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</a:t>
            </a:r>
            <a:br>
              <a:rPr lang="cs-CZ" sz="3200" dirty="0"/>
            </a:br>
            <a:r>
              <a:rPr lang="cs-CZ" sz="3200" dirty="0"/>
              <a:t>a výkonu povolání</a:t>
            </a:r>
          </a:p>
        </p:txBody>
      </p:sp>
    </p:spTree>
    <p:extLst>
      <p:ext uri="{BB962C8B-B14F-4D97-AF65-F5344CB8AC3E}">
        <p14:creationId xmlns:p14="http://schemas.microsoft.com/office/powerpoint/2010/main" val="2462554777"/>
      </p:ext>
    </p:extLst>
  </p:cSld>
  <p:clrMapOvr>
    <a:masterClrMapping/>
  </p:clrMapOvr>
  <p:transition spd="slow" advTm="8000">
    <p:wip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-souepl" id="{46196548-FDE1-44D7-8473-4D9DD3875E21}" vid="{96F44185-F7F9-43F0-B7B9-7DA3264EFBB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6888</TotalTime>
  <Words>947</Words>
  <Application>Microsoft Office PowerPoint</Application>
  <PresentationFormat>Širokoúhlá obrazovka</PresentationFormat>
  <Paragraphs>94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PŘEDSTAVUJEME STŘEDNÍ ODBORNÉ UČILIŠTĚ ELEKTROTECHNICKÉ V PLZNI</vt:lpstr>
      <vt:lpstr>TECHNIK SE UPLATNÍ!</vt:lpstr>
      <vt:lpstr>Čtyřleté studijní obory s maturitou</vt:lpstr>
      <vt:lpstr>Čtyřleté studijní obory počty přijímaných žáků do 1. ročníku</vt:lpstr>
      <vt:lpstr>Čtyřleté studijní obory s maturitní zkouškou</vt:lpstr>
      <vt:lpstr>Čtyřleté studijní obory s maturitní zkouškou</vt:lpstr>
      <vt:lpstr>Tříleté učební obory s výučním listem</vt:lpstr>
      <vt:lpstr>Tříleté učební obory s výučním listem –  počty přijímaných žáků do 1. ročníku</vt:lpstr>
      <vt:lpstr>Tříleté učební obory s výučním listem</vt:lpstr>
      <vt:lpstr>Tříleté učební obory s výučním listem</vt:lpstr>
      <vt:lpstr>Nástavbové studium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SOUE Plzeň  znalosti a dovednosti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Leba</dc:creator>
  <cp:lastModifiedBy>Jana Hošková</cp:lastModifiedBy>
  <cp:revision>790</cp:revision>
  <cp:lastPrinted>2015-02-01T08:25:03Z</cp:lastPrinted>
  <dcterms:created xsi:type="dcterms:W3CDTF">2015-01-30T16:15:07Z</dcterms:created>
  <dcterms:modified xsi:type="dcterms:W3CDTF">2022-10-17T10:23:04Z</dcterms:modified>
</cp:coreProperties>
</file>